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5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0242B-C419-43E6-AC84-E173EBC6B252}" type="datetimeFigureOut">
              <a:rPr lang="en-US" smtClean="0"/>
              <a:t>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E5070-F329-41B0-8562-4D75F96DB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7261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0242B-C419-43E6-AC84-E173EBC6B252}" type="datetimeFigureOut">
              <a:rPr lang="en-US" smtClean="0"/>
              <a:t>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E5070-F329-41B0-8562-4D75F96DB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376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0242B-C419-43E6-AC84-E173EBC6B252}" type="datetimeFigureOut">
              <a:rPr lang="en-US" smtClean="0"/>
              <a:t>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E5070-F329-41B0-8562-4D75F96DB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733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0242B-C419-43E6-AC84-E173EBC6B252}" type="datetimeFigureOut">
              <a:rPr lang="en-US" smtClean="0"/>
              <a:t>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E5070-F329-41B0-8562-4D75F96DB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707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0242B-C419-43E6-AC84-E173EBC6B252}" type="datetimeFigureOut">
              <a:rPr lang="en-US" smtClean="0"/>
              <a:t>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E5070-F329-41B0-8562-4D75F96DB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8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0242B-C419-43E6-AC84-E173EBC6B252}" type="datetimeFigureOut">
              <a:rPr lang="en-US" smtClean="0"/>
              <a:t>1/28/2012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E5070-F329-41B0-8562-4D75F96DB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782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0242B-C419-43E6-AC84-E173EBC6B252}" type="datetimeFigureOut">
              <a:rPr lang="en-US" smtClean="0"/>
              <a:t>1/28/2012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E5070-F329-41B0-8562-4D75F96DB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76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0242B-C419-43E6-AC84-E173EBC6B252}" type="datetimeFigureOut">
              <a:rPr lang="en-US" smtClean="0"/>
              <a:t>1/28/2012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E5070-F329-41B0-8562-4D75F96DB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998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0242B-C419-43E6-AC84-E173EBC6B252}" type="datetimeFigureOut">
              <a:rPr lang="en-US" smtClean="0"/>
              <a:t>1/28/2012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E5070-F329-41B0-8562-4D75F96DB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041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0242B-C419-43E6-AC84-E173EBC6B252}" type="datetimeFigureOut">
              <a:rPr lang="en-US" smtClean="0"/>
              <a:t>1/28/2012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E5070-F329-41B0-8562-4D75F96DB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907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0242B-C419-43E6-AC84-E173EBC6B252}" type="datetimeFigureOut">
              <a:rPr lang="en-US" smtClean="0"/>
              <a:t>1/28/2012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E5070-F329-41B0-8562-4D75F96DB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006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40242B-C419-43E6-AC84-E173EBC6B252}" type="datetimeFigureOut">
              <a:rPr lang="en-US" smtClean="0"/>
              <a:t>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5E5070-F329-41B0-8562-4D75F96DB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24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Developing Automaticity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49831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>
                <a:latin typeface="Helvetica"/>
              </a:rPr>
              <a:t>• </a:t>
            </a:r>
            <a:r>
              <a:rPr lang="en-US" dirty="0">
                <a:latin typeface="ComicSansMS"/>
              </a:rPr>
              <a:t>Working Memory can only deal with a limited amount of information at a time</a:t>
            </a:r>
          </a:p>
          <a:p>
            <a:pPr marL="0" indent="0">
              <a:buNone/>
            </a:pPr>
            <a:endParaRPr lang="en-US" dirty="0" smtClean="0">
              <a:latin typeface="Helvetica"/>
            </a:endParaRPr>
          </a:p>
          <a:p>
            <a:pPr marL="0" indent="0">
              <a:buNone/>
            </a:pPr>
            <a:r>
              <a:rPr lang="en-US" dirty="0" smtClean="0">
                <a:latin typeface="Helvetica"/>
              </a:rPr>
              <a:t>• </a:t>
            </a:r>
            <a:r>
              <a:rPr lang="en-US" dirty="0">
                <a:latin typeface="ComicSansMS"/>
              </a:rPr>
              <a:t>Cognitive attention is needed to focus on anything that is not </a:t>
            </a:r>
            <a:r>
              <a:rPr lang="en-US" dirty="0" smtClean="0">
                <a:latin typeface="ComicSansMS"/>
              </a:rPr>
              <a:t>automatic</a:t>
            </a:r>
          </a:p>
          <a:p>
            <a:pPr marL="0" indent="0">
              <a:buNone/>
            </a:pPr>
            <a:endParaRPr lang="en-US" dirty="0" smtClean="0">
              <a:latin typeface="ComicSansMS"/>
            </a:endParaRPr>
          </a:p>
          <a:p>
            <a:r>
              <a:rPr lang="en-US" dirty="0" smtClean="0">
                <a:latin typeface="ComicSansMS"/>
              </a:rPr>
              <a:t>Problem </a:t>
            </a:r>
            <a:r>
              <a:rPr lang="en-US" dirty="0">
                <a:latin typeface="ComicSansMS"/>
              </a:rPr>
              <a:t>of available working memory - what to focus on? - Activate the </a:t>
            </a:r>
            <a:r>
              <a:rPr lang="en-US" dirty="0" smtClean="0">
                <a:latin typeface="ComicSansMS"/>
              </a:rPr>
              <a:t>switch? What </a:t>
            </a:r>
            <a:r>
              <a:rPr lang="en-US" dirty="0">
                <a:latin typeface="ComicSansMS"/>
              </a:rPr>
              <a:t>did she just ask me? Hold up my head? Who just walked in the door? </a:t>
            </a:r>
            <a:r>
              <a:rPr lang="en-US" dirty="0" smtClean="0">
                <a:latin typeface="ComicSansMS"/>
              </a:rPr>
              <a:t>What was </a:t>
            </a:r>
            <a:r>
              <a:rPr lang="en-US" dirty="0">
                <a:latin typeface="ComicSansMS"/>
              </a:rPr>
              <a:t>that noise? </a:t>
            </a:r>
            <a:r>
              <a:rPr lang="en-US" dirty="0" smtClean="0">
                <a:latin typeface="ComicSansMS"/>
              </a:rPr>
              <a:t> What </a:t>
            </a:r>
            <a:r>
              <a:rPr lang="en-US" dirty="0">
                <a:latin typeface="ComicSansMS"/>
              </a:rPr>
              <a:t>do I know about this? How could I answer that? Why does </a:t>
            </a:r>
            <a:r>
              <a:rPr lang="en-US" dirty="0" smtClean="0">
                <a:latin typeface="ComicSansMS"/>
              </a:rPr>
              <a:t>my stomach </a:t>
            </a:r>
            <a:r>
              <a:rPr lang="en-US" dirty="0">
                <a:latin typeface="ComicSansMS"/>
              </a:rPr>
              <a:t>hurt</a:t>
            </a:r>
            <a:r>
              <a:rPr lang="en-US" dirty="0" smtClean="0">
                <a:latin typeface="ComicSansMS"/>
              </a:rPr>
              <a:t>?</a:t>
            </a:r>
            <a:r>
              <a:rPr lang="en-US" dirty="0" smtClean="0">
                <a:latin typeface="Helvetica"/>
              </a:rPr>
              <a:t> </a:t>
            </a:r>
            <a:endParaRPr lang="en-US" dirty="0">
              <a:latin typeface="ComicSansMS"/>
            </a:endParaRPr>
          </a:p>
        </p:txBody>
      </p:sp>
    </p:spTree>
    <p:extLst>
      <p:ext uri="{BB962C8B-B14F-4D97-AF65-F5344CB8AC3E}">
        <p14:creationId xmlns:p14="http://schemas.microsoft.com/office/powerpoint/2010/main" val="106467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Memory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5486400"/>
          </a:xfrm>
          <a:solidFill>
            <a:schemeClr val="bg1"/>
          </a:solidFill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>
                <a:latin typeface="Helvetica"/>
              </a:rPr>
              <a:t>• </a:t>
            </a:r>
            <a:r>
              <a:rPr lang="en-US" sz="3400" dirty="0">
                <a:latin typeface="ComicSansMS"/>
              </a:rPr>
              <a:t>Memory is stored as patterns not individual details and must contain some variety </a:t>
            </a:r>
            <a:r>
              <a:rPr lang="en-US" sz="3400" dirty="0" smtClean="0">
                <a:latin typeface="ComicSansMS"/>
              </a:rPr>
              <a:t>in order </a:t>
            </a:r>
            <a:r>
              <a:rPr lang="en-US" sz="3400" dirty="0">
                <a:latin typeface="ComicSansMS"/>
              </a:rPr>
              <a:t>to be generalized to a broad number of situations</a:t>
            </a:r>
          </a:p>
          <a:p>
            <a:pPr marL="0" indent="0">
              <a:buNone/>
            </a:pPr>
            <a:endParaRPr lang="en-US" sz="3400" dirty="0" smtClean="0">
              <a:latin typeface="Helvetica"/>
            </a:endParaRPr>
          </a:p>
          <a:p>
            <a:r>
              <a:rPr lang="en-US" sz="3400" dirty="0" smtClean="0">
                <a:latin typeface="Helvetica"/>
              </a:rPr>
              <a:t> </a:t>
            </a:r>
            <a:r>
              <a:rPr lang="en-US" sz="3400" dirty="0">
                <a:latin typeface="ComicSansMS"/>
              </a:rPr>
              <a:t>Once a pattern is learned it becomes automatic and operates subconsciously, </a:t>
            </a:r>
            <a:r>
              <a:rPr lang="en-US" sz="3400" dirty="0" smtClean="0">
                <a:latin typeface="ComicSansMS"/>
              </a:rPr>
              <a:t>until there </a:t>
            </a:r>
            <a:r>
              <a:rPr lang="en-US" sz="3400" dirty="0">
                <a:latin typeface="ComicSansMS"/>
              </a:rPr>
              <a:t>is a need to use it or change </a:t>
            </a:r>
            <a:r>
              <a:rPr lang="en-US" sz="3400" dirty="0" smtClean="0">
                <a:latin typeface="ComicSansMS"/>
              </a:rPr>
              <a:t>it</a:t>
            </a:r>
          </a:p>
          <a:p>
            <a:endParaRPr lang="en-US" sz="3400" dirty="0">
              <a:latin typeface="ComicSansMS"/>
            </a:endParaRPr>
          </a:p>
          <a:p>
            <a:r>
              <a:rPr lang="en-US" sz="3400" dirty="0" smtClean="0">
                <a:latin typeface="Helvetica"/>
              </a:rPr>
              <a:t> </a:t>
            </a:r>
            <a:r>
              <a:rPr lang="en-US" sz="3400" dirty="0">
                <a:latin typeface="ComicSansMS"/>
              </a:rPr>
              <a:t>If something is not automatic yet, it will occupy the child’s working memory </a:t>
            </a:r>
            <a:r>
              <a:rPr lang="en-US" sz="3400" dirty="0" smtClean="0">
                <a:latin typeface="ComicSansMS"/>
              </a:rPr>
              <a:t>instead of </a:t>
            </a:r>
            <a:r>
              <a:rPr lang="en-US" sz="3400" dirty="0">
                <a:latin typeface="ComicSansMS"/>
              </a:rPr>
              <a:t>operating in the </a:t>
            </a:r>
            <a:r>
              <a:rPr lang="en-US" sz="3400" dirty="0" smtClean="0">
                <a:latin typeface="ComicSansMS"/>
              </a:rPr>
              <a:t>background</a:t>
            </a:r>
          </a:p>
          <a:p>
            <a:endParaRPr lang="en-US" sz="3400" dirty="0">
              <a:latin typeface="ComicSansMS"/>
            </a:endParaRPr>
          </a:p>
          <a:p>
            <a:endParaRPr lang="en-US" sz="3400" dirty="0">
              <a:latin typeface="ComicSansMS"/>
            </a:endParaRPr>
          </a:p>
          <a:p>
            <a:pPr marL="0" indent="0">
              <a:buNone/>
            </a:pPr>
            <a:r>
              <a:rPr lang="en-US" sz="3400" dirty="0">
                <a:latin typeface="Helvetica"/>
              </a:rPr>
              <a:t>• </a:t>
            </a:r>
            <a:r>
              <a:rPr lang="en-US" sz="3400" dirty="0">
                <a:latin typeface="ComicSansMS"/>
              </a:rPr>
              <a:t>For many children who have severe multiple challenges, motor control </a:t>
            </a:r>
            <a:r>
              <a:rPr lang="en-US" sz="3400" dirty="0" smtClean="0">
                <a:latin typeface="ComicSansMS"/>
              </a:rPr>
              <a:t>requires cognitive </a:t>
            </a:r>
            <a:r>
              <a:rPr lang="en-US" sz="3400" dirty="0">
                <a:latin typeface="ComicSansMS"/>
              </a:rPr>
              <a:t>attention and effort</a:t>
            </a:r>
          </a:p>
          <a:p>
            <a:endParaRPr lang="en-US" sz="3400" dirty="0"/>
          </a:p>
        </p:txBody>
      </p:sp>
    </p:spTree>
    <p:extLst>
      <p:ext uri="{BB962C8B-B14F-4D97-AF65-F5344CB8AC3E}">
        <p14:creationId xmlns:p14="http://schemas.microsoft.com/office/powerpoint/2010/main" val="9780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Memory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latin typeface="Helvetica"/>
              </a:rPr>
              <a:t>• </a:t>
            </a:r>
            <a:r>
              <a:rPr lang="en-US" dirty="0">
                <a:latin typeface="ComicSansMS"/>
              </a:rPr>
              <a:t>We need to be helping children to get to a point where cognitive efforts can </a:t>
            </a:r>
            <a:r>
              <a:rPr lang="en-US" dirty="0" smtClean="0">
                <a:latin typeface="ComicSansMS"/>
              </a:rPr>
              <a:t>be redirected </a:t>
            </a:r>
            <a:r>
              <a:rPr lang="en-US" dirty="0">
                <a:latin typeface="ComicSansMS"/>
              </a:rPr>
              <a:t>from the motor skill to the content of the </a:t>
            </a:r>
            <a:r>
              <a:rPr lang="en-US" dirty="0" smtClean="0">
                <a:latin typeface="ComicSansMS"/>
              </a:rPr>
              <a:t>task</a:t>
            </a:r>
          </a:p>
          <a:p>
            <a:pPr marL="0" indent="0">
              <a:buNone/>
            </a:pPr>
            <a:endParaRPr lang="en-US" dirty="0">
              <a:latin typeface="ComicSansMS"/>
            </a:endParaRPr>
          </a:p>
          <a:p>
            <a:r>
              <a:rPr lang="en-US" dirty="0" smtClean="0">
                <a:latin typeface="Helvetica"/>
              </a:rPr>
              <a:t> </a:t>
            </a:r>
            <a:r>
              <a:rPr lang="en-US" dirty="0">
                <a:latin typeface="ComicSansMS"/>
              </a:rPr>
              <a:t>Children need practice in natural contexts, utilizing repetition with </a:t>
            </a:r>
            <a:r>
              <a:rPr lang="en-US" dirty="0" smtClean="0">
                <a:latin typeface="ComicSansMS"/>
              </a:rPr>
              <a:t>moderate differences</a:t>
            </a:r>
            <a:r>
              <a:rPr lang="en-US" dirty="0">
                <a:latin typeface="ComicSansMS"/>
              </a:rPr>
              <a:t>, intent and purpose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4365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Goals of AAC </a:t>
            </a:r>
          </a:p>
        </p:txBody>
      </p:sp>
      <p:sp>
        <p:nvSpPr>
          <p:cNvPr id="26627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Provide opportunity and capability to:</a:t>
            </a:r>
          </a:p>
          <a:p>
            <a:pPr lvl="1" eaLnBrk="1" hangingPunct="1"/>
            <a:r>
              <a:rPr lang="en-US" smtClean="0"/>
              <a:t>Communicate messages</a:t>
            </a:r>
          </a:p>
          <a:p>
            <a:pPr lvl="1" eaLnBrk="1" hangingPunct="1"/>
            <a:r>
              <a:rPr lang="en-US" smtClean="0"/>
              <a:t>Interact in conversations</a:t>
            </a:r>
          </a:p>
          <a:p>
            <a:pPr lvl="1" eaLnBrk="1" hangingPunct="1"/>
            <a:r>
              <a:rPr lang="en-US" smtClean="0"/>
              <a:t>Participate in home, school, and play activities</a:t>
            </a:r>
          </a:p>
          <a:p>
            <a:pPr lvl="1" eaLnBrk="1" hangingPunct="1"/>
            <a:r>
              <a:rPr lang="en-US" smtClean="0"/>
              <a:t>Establish and maintain social roles</a:t>
            </a:r>
          </a:p>
          <a:p>
            <a:pPr lvl="1" eaLnBrk="1" hangingPunct="1"/>
            <a:r>
              <a:rPr lang="en-US" smtClean="0"/>
              <a:t>Meet personal needs</a:t>
            </a:r>
          </a:p>
          <a:p>
            <a:pPr lvl="1" eaLnBrk="1" hangingPunct="1"/>
            <a:r>
              <a:rPr lang="en-US" smtClean="0"/>
              <a:t>Support comprehension</a:t>
            </a:r>
          </a:p>
          <a:p>
            <a:pPr lvl="1" eaLnBrk="1" hangingPunct="1"/>
            <a:r>
              <a:rPr lang="en-US" smtClean="0"/>
              <a:t>Aid in language development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AAC Supports All </a:t>
            </a:r>
            <a:r>
              <a:rPr dirty="0" smtClean="0"/>
              <a:t>Communication</a:t>
            </a:r>
            <a:r>
              <a:rPr lang="en-US" dirty="0" smtClean="0"/>
              <a:t>!</a:t>
            </a:r>
            <a:r>
              <a:rPr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(not just </a:t>
            </a:r>
            <a:r>
              <a:rPr dirty="0" smtClean="0"/>
              <a:t>wants and needs</a:t>
            </a:r>
            <a:r>
              <a:rPr lang="en-US" dirty="0" smtClean="0"/>
              <a:t>)</a:t>
            </a:r>
            <a:endParaRPr dirty="0"/>
          </a:p>
        </p:txBody>
      </p:sp>
      <p:sp>
        <p:nvSpPr>
          <p:cNvPr id="27651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Information transfer</a:t>
            </a:r>
          </a:p>
          <a:p>
            <a:pPr eaLnBrk="1" hangingPunct="1"/>
            <a:r>
              <a:rPr lang="en-US" smtClean="0"/>
              <a:t>Social etiquette</a:t>
            </a:r>
          </a:p>
          <a:p>
            <a:pPr eaLnBrk="1" hangingPunct="1"/>
            <a:r>
              <a:rPr lang="en-US" smtClean="0"/>
              <a:t>Social closeness</a:t>
            </a:r>
          </a:p>
          <a:p>
            <a:pPr eaLnBrk="1" hangingPunct="1"/>
            <a:r>
              <a:rPr lang="en-US" smtClean="0"/>
              <a:t>Wants and needs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276</Words>
  <Application>Microsoft Office PowerPoint</Application>
  <PresentationFormat>On-screen Show (4:3)</PresentationFormat>
  <Paragraphs>33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Developing Automaticity</vt:lpstr>
      <vt:lpstr>Working Memory</vt:lpstr>
      <vt:lpstr>Working Memory</vt:lpstr>
      <vt:lpstr>Goals of AAC </vt:lpstr>
      <vt:lpstr>AAC Supports All Communication!  (not just wants and needs)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Patricia</dc:creator>
  <cp:lastModifiedBy>Patricia</cp:lastModifiedBy>
  <cp:revision>2</cp:revision>
  <dcterms:created xsi:type="dcterms:W3CDTF">2012-01-28T15:23:06Z</dcterms:created>
  <dcterms:modified xsi:type="dcterms:W3CDTF">2012-01-28T15:26:43Z</dcterms:modified>
</cp:coreProperties>
</file>